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353" r:id="rId2"/>
    <p:sldId id="438" r:id="rId3"/>
    <p:sldId id="362" r:id="rId4"/>
    <p:sldId id="461" r:id="rId5"/>
    <p:sldId id="364" r:id="rId6"/>
    <p:sldId id="440" r:id="rId7"/>
    <p:sldId id="401" r:id="rId8"/>
    <p:sldId id="399" r:id="rId9"/>
    <p:sldId id="400" r:id="rId10"/>
    <p:sldId id="367" r:id="rId11"/>
    <p:sldId id="371" r:id="rId12"/>
    <p:sldId id="397" r:id="rId13"/>
    <p:sldId id="369" r:id="rId14"/>
    <p:sldId id="458" r:id="rId15"/>
    <p:sldId id="376" r:id="rId16"/>
    <p:sldId id="441" r:id="rId17"/>
    <p:sldId id="459" r:id="rId18"/>
    <p:sldId id="402" r:id="rId19"/>
    <p:sldId id="382" r:id="rId20"/>
    <p:sldId id="443" r:id="rId21"/>
    <p:sldId id="383" r:id="rId22"/>
    <p:sldId id="360" r:id="rId23"/>
    <p:sldId id="439" r:id="rId24"/>
    <p:sldId id="392" r:id="rId25"/>
    <p:sldId id="403" r:id="rId26"/>
    <p:sldId id="394" r:id="rId27"/>
    <p:sldId id="433" r:id="rId28"/>
    <p:sldId id="436" r:id="rId29"/>
    <p:sldId id="434" r:id="rId30"/>
    <p:sldId id="442" r:id="rId31"/>
    <p:sldId id="393" r:id="rId32"/>
    <p:sldId id="385" r:id="rId33"/>
    <p:sldId id="378" r:id="rId34"/>
    <p:sldId id="43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53"/>
    <p:restoredTop sz="94659"/>
  </p:normalViewPr>
  <p:slideViewPr>
    <p:cSldViewPr snapToGrid="0" snapToObjects="1" showGuides="1">
      <p:cViewPr varScale="1">
        <p:scale>
          <a:sx n="108" d="100"/>
          <a:sy n="108" d="100"/>
        </p:scale>
        <p:origin x="138" y="234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AADE8-2179-8E47-8EF4-775F1A5CADA3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D09F-B038-8341-8BB3-47782BF8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1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ED02F-28E4-1140-B3F5-10A61683CC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12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7FB785F-1EEC-264E-A5D4-A005A52A0114}" type="slidenum">
              <a:rPr lang="en-US" altLang="en-US">
                <a:latin typeface="Calibri" charset="0"/>
              </a:rPr>
              <a:pPr/>
              <a:t>22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59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ED02F-28E4-1140-B3F5-10A61683CC7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02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ED02F-28E4-1140-B3F5-10A61683CC7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07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ED02F-28E4-1140-B3F5-10A61683CC7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26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ED02F-28E4-1140-B3F5-10A61683CC7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19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D38D-7651-7F43-A479-862772ACA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F0EA0-932D-5B4A-B788-04F493118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24EE2-3158-4341-BBB7-6C5A75EA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66D5D-AAB9-4E40-8007-1DDA21779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2B90-A158-E449-8E29-9218D181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0497-A257-5049-89B3-8D72B7980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780B6-BBFB-5645-A179-3CDCC2DC3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0D47B-BE6B-C842-8412-26A809AF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24B4A-F039-984D-9BBF-7D5039CD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5B23B-EA2E-0846-813A-CBAD31846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4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254F93-2462-E24D-9125-A51BA4C81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9BAF3-2C95-8942-9902-34E17B827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A5F2D-1A9A-0543-8261-AEF20358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AC313-48D5-304D-8E59-94CC5EC8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08DD8-2B66-CD49-A74A-CB70D6C7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9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76E4-7A60-3B46-8F53-6963142EA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27777-F3C2-4945-96E1-16819DB82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D6B49-6B02-3E41-B4C2-25DC4665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1CC8D-6DCA-F446-AD0B-B6B0B25B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B3CF9-A205-3441-A0FA-DF8F05F8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A781D-7DC9-1145-9F51-7D7F9120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FC3FE-922B-FA47-8E9F-7445D8370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E23C8-3D25-3F4F-A2B4-3AF57FA7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9DB8D-AF19-4F40-A907-47A7B66F7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9CC12-C0F4-1D40-9D41-43B0A70B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5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E2148-3C9B-F242-9136-B3E6D9F5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14FFE-DD26-7F48-A9FE-CC292CCF0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B6E2A-7A53-1948-8420-C6707952C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55DDB-0B68-A244-8DFB-AD6839E4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12C70-D1F2-314A-B925-023809C6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86936-922B-5241-8BFB-BB9BBD40E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BC673-B28E-C346-8342-A9EC4777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873D6-BD1B-454D-BBB9-7670D3021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6B414-99F4-3D41-9645-C82D76E59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69A4AA-7166-E548-A113-A23B9CD73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42CCD-7BA6-424A-92EB-49B4873DE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BE3BE7-86EC-D743-90DE-2D130F15B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1444CC-E259-2B45-B707-E4D80A281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79C92-F956-1748-866B-D57EF8BD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4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C9BD-3F23-BB42-975A-C8F7C0346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1A060A-6B23-7145-8145-9B6740A3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585B5-BFF4-2C42-86F2-C2695A58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BE956-6447-8142-94EF-99810B93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46573-9523-1149-A05D-9375D12D7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CA5F07-7055-0847-86F7-155A89C10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FA186-BE50-234E-AAD4-39D92E94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7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4CD94-BC2C-644C-90DE-77987D2FD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1B96A-F5F3-3245-9B5E-322B78A89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F369A-66F8-D04A-A536-A4C7E9C22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0BDF2-5D73-1444-A937-FD103A5C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C8424-152A-E743-BFA9-11F7A96C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545E7-C2C0-4E47-B5D1-47412818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D698-15A8-8643-ACF2-D59B37DFE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BBD801-C6F9-4946-9544-A845FA890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AD87A-12F2-4344-BA0C-F35169536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25340-4ED1-034D-82C2-8A4AD1DAC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EA166-4ED8-D644-9BB6-2A885ABF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6F16E-C159-7A43-A16D-FA90E6B1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186F5-654F-4E42-8FB5-6C931430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B98CA-5FB8-1C44-9370-A03F7F119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8F60F-E9E8-D24A-9203-09DCFE453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F55C-AF4F-224C-9E8C-CBD1969CB7FA}" type="datetimeFigureOut">
              <a:rPr lang="en-US" smtClean="0"/>
              <a:t>7/28/2023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69A25-E0F1-B74A-AC05-F23213699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65E02-565D-2D40-8F18-5133E1994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76E27-4D18-FA41-A95A-FCFD5A527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5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djcarey@geisinger.edu" TargetMode="External"/><Relationship Id="rId2" Type="http://schemas.openxmlformats.org/officeDocument/2006/relationships/hyperlink" Target="mailto:cbetz@geisinger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1F8FCF6-80F7-924A-9CD0-9DA3F661B7CF}"/>
              </a:ext>
            </a:extLst>
          </p:cNvPr>
          <p:cNvSpPr/>
          <p:nvPr/>
        </p:nvSpPr>
        <p:spPr>
          <a:xfrm>
            <a:off x="3071277" y="1237353"/>
            <a:ext cx="55326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en-US" sz="5400" b="1" dirty="0">
                <a:solidFill>
                  <a:srgbClr val="0070C0"/>
                </a:solidFill>
              </a:rPr>
              <a:t>Conflict of Interest in Research</a:t>
            </a:r>
          </a:p>
        </p:txBody>
      </p:sp>
    </p:spTree>
    <p:extLst>
      <p:ext uri="{BB962C8B-B14F-4D97-AF65-F5344CB8AC3E}">
        <p14:creationId xmlns:p14="http://schemas.microsoft.com/office/powerpoint/2010/main" val="2111375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216" y="1886055"/>
            <a:ext cx="7874298" cy="16979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Helvetica" charset="0"/>
                <a:ea typeface="Calibri" charset="0"/>
              </a:rPr>
              <a:t>Dr. Smith is conducting a research project to test the efficacy of a new drug. The project is sponsored by the company that produces the drug.  </a:t>
            </a:r>
            <a:endParaRPr lang="en-US" sz="2400" dirty="0">
              <a:latin typeface="Times New Roman" charset="0"/>
              <a:ea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2216" y="4397838"/>
            <a:ext cx="6985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b="1" dirty="0"/>
              <a:t>Is this a conflict of interest for Dr. Smith?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2216" y="608787"/>
            <a:ext cx="374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104296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5782" y="1808481"/>
            <a:ext cx="8770036" cy="225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Helvetica" charset="0"/>
                <a:ea typeface="Calibri" charset="0"/>
              </a:rPr>
              <a:t>Dr. Smith is conducting a research project to test the efficacy of a new drug. The project is sponsored by the company that produces the drug. The company has offered to hire Dr. Smith as a paid consultant for a different research study.</a:t>
            </a:r>
            <a:endParaRPr lang="en-US" sz="2400" dirty="0">
              <a:latin typeface="Times New Roman" charset="0"/>
              <a:ea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600" y="4554982"/>
            <a:ext cx="8380799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800" b="1" dirty="0"/>
              <a:t>If Dr. Smith accepts the consulting position, would this create a conflict of interest?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782" y="667612"/>
            <a:ext cx="374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2223316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5250" y="2253296"/>
            <a:ext cx="830435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/>
              <a:t>It’s the right thing to do. 	</a:t>
            </a:r>
          </a:p>
          <a:p>
            <a:pPr marL="971550" lvl="1" indent="-514350">
              <a:spcBef>
                <a:spcPts val="1200"/>
              </a:spcBef>
              <a:buFont typeface="Arial" charset="0"/>
              <a:buChar char="•"/>
            </a:pPr>
            <a:r>
              <a:rPr lang="en-US" sz="2400" b="1" dirty="0"/>
              <a:t>Protects research from potential bias</a:t>
            </a:r>
          </a:p>
          <a:p>
            <a:pPr marL="971550" lvl="1" indent="-514350">
              <a:spcBef>
                <a:spcPts val="1200"/>
              </a:spcBef>
              <a:buFont typeface="Arial" charset="0"/>
              <a:buChar char="•"/>
            </a:pPr>
            <a:r>
              <a:rPr lang="en-US" sz="2400" b="1" dirty="0"/>
              <a:t>Protects the reputations of the investigators and the institution </a:t>
            </a:r>
          </a:p>
          <a:p>
            <a:pPr marL="971550" lvl="1" indent="-514350">
              <a:spcBef>
                <a:spcPts val="1200"/>
              </a:spcBef>
              <a:buFont typeface="Arial" charset="0"/>
              <a:buChar char="•"/>
            </a:pPr>
            <a:r>
              <a:rPr lang="en-US" sz="2400" b="1" dirty="0"/>
              <a:t>Protects research participants </a:t>
            </a:r>
          </a:p>
          <a:p>
            <a:endParaRPr lang="en-US" sz="2800" b="1" dirty="0"/>
          </a:p>
          <a:p>
            <a:r>
              <a:rPr lang="en-US" sz="2800" b="1" dirty="0"/>
              <a:t>2.  It’s the law.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62777" y="534585"/>
            <a:ext cx="9385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Reasons for having and enforcing policies on conflict of interest in research </a:t>
            </a:r>
          </a:p>
        </p:txBody>
      </p:sp>
    </p:spTree>
    <p:extLst>
      <p:ext uri="{BB962C8B-B14F-4D97-AF65-F5344CB8AC3E}">
        <p14:creationId xmlns:p14="http://schemas.microsoft.com/office/powerpoint/2010/main" val="174575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4294967295"/>
          </p:nvPr>
        </p:nvSpPr>
        <p:spPr>
          <a:xfrm>
            <a:off x="1263324" y="1855263"/>
            <a:ext cx="9731076" cy="4191000"/>
          </a:xfrm>
        </p:spPr>
        <p:txBody>
          <a:bodyPr>
            <a:normAutofit/>
          </a:bodyPr>
          <a:lstStyle/>
          <a:p>
            <a:pPr marL="457200" indent="-457200">
              <a:lnSpc>
                <a:spcPts val="3080"/>
              </a:lnSpc>
              <a:spcBef>
                <a:spcPts val="1776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Federal regulations exist for dealing with </a:t>
            </a:r>
            <a:r>
              <a:rPr lang="en-US" sz="2400" b="1" dirty="0">
                <a:solidFill>
                  <a:schemeClr val="tx1"/>
                </a:solidFill>
                <a:ea typeface="ＭＳ Ｐゴシック" pitchFamily="1" charset="-128"/>
              </a:rPr>
              <a:t>financial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 COI in research (2CFR Part 50, Subpart F)</a:t>
            </a:r>
          </a:p>
          <a:p>
            <a:pPr marL="457200" indent="-457200">
              <a:lnSpc>
                <a:spcPts val="3080"/>
              </a:lnSpc>
              <a:spcBef>
                <a:spcPts val="1776"/>
              </a:spcBef>
              <a:defRPr/>
            </a:pPr>
            <a:r>
              <a:rPr lang="en-US" sz="2400" dirty="0">
                <a:ea typeface="ＭＳ Ｐゴシック" pitchFamily="1" charset="-128"/>
              </a:rPr>
              <a:t>These regulations apply to institutions that apply for and receive federal research awards   </a:t>
            </a:r>
            <a:endParaRPr lang="en-US" sz="2400" dirty="0">
              <a:solidFill>
                <a:schemeClr val="tx1"/>
              </a:solidFill>
              <a:ea typeface="ＭＳ Ｐゴシック" pitchFamily="1" charset="-128"/>
            </a:endParaRPr>
          </a:p>
          <a:p>
            <a:pPr marL="457200" indent="-457200">
              <a:lnSpc>
                <a:spcPts val="3080"/>
              </a:lnSpc>
              <a:spcBef>
                <a:spcPts val="1776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Goal is “to promote objectivity in research by establishing standards that provide a </a:t>
            </a:r>
            <a:r>
              <a:rPr lang="en-US" sz="2400" b="1" dirty="0">
                <a:solidFill>
                  <a:schemeClr val="tx1"/>
                </a:solidFill>
                <a:ea typeface="ＭＳ Ｐゴシック" pitchFamily="1" charset="-128"/>
              </a:rPr>
              <a:t>reasonable expectation 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that the </a:t>
            </a:r>
            <a:r>
              <a:rPr lang="en-US" sz="2400" b="1" dirty="0">
                <a:solidFill>
                  <a:schemeClr val="tx1"/>
                </a:solidFill>
                <a:ea typeface="ＭＳ Ｐゴシック" pitchFamily="1" charset="-128"/>
              </a:rPr>
              <a:t>design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, </a:t>
            </a:r>
            <a:r>
              <a:rPr lang="en-US" sz="2400" b="1" dirty="0">
                <a:solidFill>
                  <a:schemeClr val="tx1"/>
                </a:solidFill>
                <a:ea typeface="ＭＳ Ｐゴシック" pitchFamily="1" charset="-128"/>
              </a:rPr>
              <a:t>conduct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, and </a:t>
            </a:r>
            <a:r>
              <a:rPr lang="en-US" sz="2400" b="1" dirty="0">
                <a:solidFill>
                  <a:schemeClr val="tx1"/>
                </a:solidFill>
                <a:ea typeface="ＭＳ Ｐゴシック" pitchFamily="1" charset="-128"/>
              </a:rPr>
              <a:t>reporting</a:t>
            </a: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 of research will be free from bias resulting from investigator financial conflicts of interest”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3324" y="352862"/>
            <a:ext cx="9882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Regulations Regarding Conflict of Interest in Research</a:t>
            </a:r>
          </a:p>
        </p:txBody>
      </p:sp>
    </p:spTree>
    <p:extLst>
      <p:ext uri="{BB962C8B-B14F-4D97-AF65-F5344CB8AC3E}">
        <p14:creationId xmlns:p14="http://schemas.microsoft.com/office/powerpoint/2010/main" val="723728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7407" y="471493"/>
            <a:ext cx="10075818" cy="931863"/>
          </a:xfrm>
        </p:spPr>
        <p:txBody>
          <a:bodyPr>
            <a:noAutofit/>
          </a:bodyPr>
          <a:lstStyle/>
          <a:p>
            <a:r>
              <a:rPr lang="en-US" altLang="en-US" sz="36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Institutional responsibilities under the regulations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B2196F-15AA-D5A1-1198-110D4DCF0397}"/>
              </a:ext>
            </a:extLst>
          </p:cNvPr>
          <p:cNvSpPr txBox="1"/>
          <p:nvPr/>
        </p:nvSpPr>
        <p:spPr>
          <a:xfrm>
            <a:off x="416634" y="2184473"/>
            <a:ext cx="2778852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97180" indent="0">
              <a:spcBef>
                <a:spcPts val="2064"/>
              </a:spcBef>
              <a:buNone/>
            </a:pPr>
            <a:r>
              <a:rPr lang="en-US" altLang="en-US" sz="2000" b="1" dirty="0">
                <a:solidFill>
                  <a:schemeClr val="tx1"/>
                </a:solidFill>
                <a:ea typeface="ＭＳ Ｐゴシック" charset="-128"/>
              </a:rPr>
              <a:t>Establish standards </a:t>
            </a:r>
            <a:r>
              <a:rPr lang="en-US" altLang="en-US" sz="2000" dirty="0">
                <a:solidFill>
                  <a:schemeClr val="tx1"/>
                </a:solidFill>
                <a:ea typeface="ＭＳ Ｐゴシック" charset="-128"/>
              </a:rPr>
              <a:t>to help ensure that the design, conduct, and reporting of federally-funded research will be free from bias resulting from investigator financial conflicts of interest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0BC630-7DC9-39E8-3C4C-C5DB45A79D3C}"/>
              </a:ext>
            </a:extLst>
          </p:cNvPr>
          <p:cNvSpPr txBox="1"/>
          <p:nvPr/>
        </p:nvSpPr>
        <p:spPr>
          <a:xfrm>
            <a:off x="3320428" y="2184473"/>
            <a:ext cx="276902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97180" indent="0">
              <a:spcBef>
                <a:spcPts val="2064"/>
              </a:spcBef>
              <a:buNone/>
            </a:pPr>
            <a:r>
              <a:rPr lang="en-US" altLang="en-US" sz="2000" b="1" dirty="0">
                <a:solidFill>
                  <a:schemeClr val="tx1"/>
                </a:solidFill>
                <a:ea typeface="ＭＳ Ｐゴシック" charset="-128"/>
              </a:rPr>
              <a:t>Develop and enforce policies</a:t>
            </a:r>
            <a:r>
              <a:rPr lang="en-US" altLang="en-US" sz="2000" dirty="0">
                <a:solidFill>
                  <a:schemeClr val="tx1"/>
                </a:solidFill>
                <a:ea typeface="ＭＳ Ｐゴシック" charset="-128"/>
              </a:rPr>
              <a:t> that comply with the financial COI regulations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8A2FE5-016D-3695-47C6-F10884BB1A28}"/>
              </a:ext>
            </a:extLst>
          </p:cNvPr>
          <p:cNvSpPr txBox="1"/>
          <p:nvPr/>
        </p:nvSpPr>
        <p:spPr>
          <a:xfrm>
            <a:off x="6214390" y="2184473"/>
            <a:ext cx="2769019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97180" indent="0">
              <a:spcBef>
                <a:spcPts val="2064"/>
              </a:spcBef>
              <a:buNone/>
            </a:pPr>
            <a:r>
              <a:rPr lang="en-US" altLang="en-US" sz="2000" b="1" dirty="0">
                <a:solidFill>
                  <a:schemeClr val="tx1"/>
                </a:solidFill>
                <a:ea typeface="ＭＳ Ｐゴシック" charset="-128"/>
              </a:rPr>
              <a:t>Maintain records</a:t>
            </a:r>
            <a:r>
              <a:rPr lang="en-US" altLang="en-US" sz="2000" dirty="0">
                <a:solidFill>
                  <a:schemeClr val="tx1"/>
                </a:solidFill>
                <a:ea typeface="ＭＳ Ｐゴシック" charset="-128"/>
              </a:rPr>
              <a:t> of investigator disclosures and institution’s review and response to the disclosures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33E3CB-4B6E-CFFF-CFB0-E5E44EBEF1AD}"/>
              </a:ext>
            </a:extLst>
          </p:cNvPr>
          <p:cNvSpPr txBox="1"/>
          <p:nvPr/>
        </p:nvSpPr>
        <p:spPr>
          <a:xfrm>
            <a:off x="9108351" y="2184473"/>
            <a:ext cx="276901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97180" indent="0">
              <a:spcBef>
                <a:spcPts val="2064"/>
              </a:spcBef>
              <a:buNone/>
            </a:pPr>
            <a:r>
              <a:rPr lang="en-US" altLang="en-US" sz="2000" b="1" dirty="0">
                <a:solidFill>
                  <a:schemeClr val="tx1"/>
                </a:solidFill>
                <a:ea typeface="ＭＳ Ｐゴシック" charset="-128"/>
              </a:rPr>
              <a:t>Provide training </a:t>
            </a:r>
            <a:r>
              <a:rPr lang="en-US" altLang="en-US" sz="2000" dirty="0">
                <a:solidFill>
                  <a:schemeClr val="tx1"/>
                </a:solidFill>
                <a:ea typeface="ＭＳ Ｐゴシック" charset="-128"/>
              </a:rPr>
              <a:t>for investigators on financial COI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FEB9EA-3431-BC59-98F8-3D7775DCF8C1}"/>
              </a:ext>
            </a:extLst>
          </p:cNvPr>
          <p:cNvCxnSpPr/>
          <p:nvPr/>
        </p:nvCxnSpPr>
        <p:spPr>
          <a:xfrm>
            <a:off x="1789471" y="1794932"/>
            <a:ext cx="0" cy="389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74EBA4-6E3E-7BDB-A14E-A927C92E42B9}"/>
              </a:ext>
            </a:extLst>
          </p:cNvPr>
          <p:cNvCxnSpPr/>
          <p:nvPr/>
        </p:nvCxnSpPr>
        <p:spPr>
          <a:xfrm>
            <a:off x="4685071" y="1794932"/>
            <a:ext cx="0" cy="389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81C077-814B-F9EE-41BE-B3B2BC381DC0}"/>
              </a:ext>
            </a:extLst>
          </p:cNvPr>
          <p:cNvCxnSpPr/>
          <p:nvPr/>
        </p:nvCxnSpPr>
        <p:spPr>
          <a:xfrm>
            <a:off x="7595421" y="1794932"/>
            <a:ext cx="0" cy="389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2664E0-2CBE-B9A8-432A-BD56322BA1B4}"/>
              </a:ext>
            </a:extLst>
          </p:cNvPr>
          <p:cNvCxnSpPr/>
          <p:nvPr/>
        </p:nvCxnSpPr>
        <p:spPr>
          <a:xfrm>
            <a:off x="10481187" y="1794932"/>
            <a:ext cx="0" cy="389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E2DF4E-4FA9-4D2F-9DA5-8EBD42206B5E}"/>
              </a:ext>
            </a:extLst>
          </p:cNvPr>
          <p:cNvCxnSpPr/>
          <p:nvPr/>
        </p:nvCxnSpPr>
        <p:spPr>
          <a:xfrm>
            <a:off x="1789471" y="1794932"/>
            <a:ext cx="86917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35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>
            <a:spLocks noGrp="1"/>
          </p:cNvSpPr>
          <p:nvPr>
            <p:ph idx="4294967295"/>
          </p:nvPr>
        </p:nvSpPr>
        <p:spPr>
          <a:xfrm>
            <a:off x="1385647" y="1561596"/>
            <a:ext cx="9420703" cy="4264437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dirty="0">
                <a:ea typeface="ＭＳ Ｐゴシック" pitchFamily="1" charset="-128"/>
              </a:rPr>
              <a:t>A</a:t>
            </a:r>
            <a:r>
              <a:rPr lang="en-US" dirty="0">
                <a:solidFill>
                  <a:schemeClr val="tx1"/>
                </a:solidFill>
                <a:ea typeface="ＭＳ Ｐゴシック" pitchFamily="1" charset="-128"/>
              </a:rPr>
              <a:t>pplies to </a:t>
            </a:r>
            <a:r>
              <a:rPr lang="en-US" b="1" dirty="0">
                <a:solidFill>
                  <a:schemeClr val="tx1"/>
                </a:solidFill>
                <a:ea typeface="ＭＳ Ｐゴシック" pitchFamily="1" charset="-128"/>
              </a:rPr>
              <a:t>all investigators </a:t>
            </a:r>
            <a:r>
              <a:rPr lang="en-US" dirty="0">
                <a:solidFill>
                  <a:schemeClr val="tx1"/>
                </a:solidFill>
                <a:ea typeface="ＭＳ Ｐゴシック" pitchFamily="1" charset="-128"/>
              </a:rPr>
              <a:t>employed by Geisinger</a:t>
            </a:r>
          </a:p>
          <a:p>
            <a:pPr marL="457200" lvl="1" indent="-457200"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ea typeface="ＭＳ Ｐゴシック" pitchFamily="1" charset="-128"/>
              </a:rPr>
              <a:t>Applies to </a:t>
            </a:r>
            <a:r>
              <a:rPr lang="en-US" b="1" dirty="0">
                <a:solidFill>
                  <a:schemeClr val="tx1"/>
                </a:solidFill>
                <a:ea typeface="ＭＳ Ｐゴシック" pitchFamily="1" charset="-128"/>
              </a:rPr>
              <a:t>all research activities</a:t>
            </a:r>
            <a:r>
              <a:rPr lang="en-US" dirty="0">
                <a:solidFill>
                  <a:schemeClr val="tx1"/>
                </a:solidFill>
                <a:ea typeface="ＭＳ Ｐゴシック" pitchFamily="1" charset="-128"/>
              </a:rPr>
              <a:t>, not just those sponsored by the federal government</a:t>
            </a:r>
          </a:p>
          <a:p>
            <a:pPr marL="342900" lvl="3" indent="-342900"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ＭＳ Ｐゴシック" pitchFamily="1" charset="-128"/>
              </a:rPr>
              <a:t>Non-Geisinger employees (e.g. external collaborators) must follow either their home institution’s COI Policy or Geisinger’s policy</a:t>
            </a:r>
          </a:p>
          <a:p>
            <a:pPr marL="800100" lvl="4" indent="-342900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ＭＳ Ｐゴシック" pitchFamily="1" charset="-128"/>
              </a:rPr>
              <a:t>Work with OSP to determine the appropriate designation and required documentation</a:t>
            </a:r>
          </a:p>
          <a:p>
            <a:pPr marL="457200" lvl="4" indent="-457200">
              <a:spcBef>
                <a:spcPts val="2400"/>
              </a:spcBef>
              <a:defRPr/>
            </a:pPr>
            <a:r>
              <a:rPr lang="en-US" sz="2400" dirty="0">
                <a:ea typeface="ＭＳ Ｐゴシック" pitchFamily="1" charset="-128"/>
              </a:rPr>
              <a:t>Is consistent with Geisinger duality-of-interest policies that apply to all employees</a:t>
            </a:r>
            <a:endParaRPr lang="en-US" sz="2400" dirty="0">
              <a:solidFill>
                <a:schemeClr val="tx1"/>
              </a:solidFill>
              <a:ea typeface="ＭＳ Ｐゴシック" pitchFamily="1" charset="-128"/>
            </a:endParaRPr>
          </a:p>
          <a:p>
            <a:pPr marL="800100" lvl="4" indent="-342900">
              <a:spcBef>
                <a:spcPts val="2400"/>
              </a:spcBef>
              <a:buFont typeface="Arial" charset="0"/>
              <a:buChar char="•"/>
              <a:defRPr/>
            </a:pPr>
            <a:endParaRPr lang="en-US" sz="2400" dirty="0">
              <a:ea typeface="ＭＳ Ｐゴシック" pitchFamily="1" charset="-128"/>
            </a:endParaRPr>
          </a:p>
          <a:p>
            <a:pPr marL="800100" lvl="4" indent="-342900">
              <a:spcBef>
                <a:spcPts val="2400"/>
              </a:spcBef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  <a:ea typeface="ＭＳ Ｐゴシック" pitchFamily="1" charset="-128"/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  <a:ea typeface="ＭＳ Ｐゴシック" pitchFamily="1" charset="-128"/>
            </a:endParaRP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endParaRPr lang="en-US" sz="2400" dirty="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1794" y="563393"/>
            <a:ext cx="894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Geisinger</a:t>
            </a:r>
            <a:r>
              <a:rPr lang="en-US" sz="3600" b="1" dirty="0">
                <a:solidFill>
                  <a:srgbClr val="0070C0"/>
                </a:solidFill>
              </a:rPr>
              <a:t> Research Conflict of Interest Policy</a:t>
            </a:r>
          </a:p>
        </p:txBody>
      </p:sp>
    </p:spTree>
    <p:extLst>
      <p:ext uri="{BB962C8B-B14F-4D97-AF65-F5344CB8AC3E}">
        <p14:creationId xmlns:p14="http://schemas.microsoft.com/office/powerpoint/2010/main" val="2124952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2687" y="1357150"/>
            <a:ext cx="8666625" cy="3278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3200" b="1" dirty="0">
                <a:solidFill>
                  <a:srgbClr val="0070C0"/>
                </a:solidFill>
              </a:rPr>
              <a:t>A 2-step process to deal with potential COI:</a:t>
            </a:r>
          </a:p>
          <a:p>
            <a:pPr marL="914400" lvl="1" indent="-457200">
              <a:lnSpc>
                <a:spcPct val="150000"/>
              </a:lnSpc>
              <a:spcBef>
                <a:spcPts val="1200"/>
              </a:spcBef>
              <a:buAutoNum type="arabicParenR"/>
            </a:pPr>
            <a:r>
              <a:rPr lang="en-US" sz="3200" b="1" dirty="0"/>
              <a:t>identify conflicts </a:t>
            </a:r>
            <a:r>
              <a:rPr lang="en-US" sz="3200" dirty="0"/>
              <a:t>when they occur, and</a:t>
            </a:r>
          </a:p>
          <a:p>
            <a:pPr marL="914400" lvl="1" indent="-457200">
              <a:lnSpc>
                <a:spcPct val="150000"/>
              </a:lnSpc>
              <a:spcBef>
                <a:spcPts val="1200"/>
              </a:spcBef>
              <a:buAutoNum type="arabicParenR"/>
            </a:pPr>
            <a:r>
              <a:rPr lang="en-US" sz="3200" b="1" dirty="0"/>
              <a:t>implement Management Plans </a:t>
            </a:r>
            <a:r>
              <a:rPr lang="en-US" sz="3200" dirty="0"/>
              <a:t>to reduce or eliminate bias when conflicts are identified.   </a:t>
            </a:r>
          </a:p>
        </p:txBody>
      </p:sp>
    </p:spTree>
    <p:extLst>
      <p:ext uri="{BB962C8B-B14F-4D97-AF65-F5344CB8AC3E}">
        <p14:creationId xmlns:p14="http://schemas.microsoft.com/office/powerpoint/2010/main" val="785425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7338" y="375029"/>
            <a:ext cx="10803965" cy="88290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Federal</a:t>
            </a:r>
            <a:r>
              <a:rPr lang="en-US" altLang="en-US" sz="36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 Regulations for Investigator Disclosure</a:t>
            </a:r>
            <a:endParaRPr lang="en-US" altLang="en-US" sz="3600" b="1" i="1" dirty="0">
              <a:solidFill>
                <a:srgbClr val="0070C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0AC3F3-39BE-18CF-3DB7-2E0903BA4FFB}"/>
              </a:ext>
            </a:extLst>
          </p:cNvPr>
          <p:cNvSpPr txBox="1"/>
          <p:nvPr/>
        </p:nvSpPr>
        <p:spPr>
          <a:xfrm>
            <a:off x="2005399" y="1613005"/>
            <a:ext cx="31659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chemeClr val="tx1"/>
                </a:solidFill>
              </a:rPr>
              <a:t>1995 regulation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016C02-EF17-9B84-7464-BAE99BC4A3E4}"/>
              </a:ext>
            </a:extLst>
          </p:cNvPr>
          <p:cNvSpPr txBox="1"/>
          <p:nvPr/>
        </p:nvSpPr>
        <p:spPr>
          <a:xfrm>
            <a:off x="1575037" y="2136225"/>
            <a:ext cx="4264942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>
                <a:solidFill>
                  <a:schemeClr val="tx1"/>
                </a:solidFill>
              </a:rPr>
              <a:t>ignificant financial interests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Related to federally-funded research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>
                <a:solidFill>
                  <a:schemeClr val="tx1"/>
                </a:solidFill>
              </a:rPr>
              <a:t>s determined by the </a:t>
            </a:r>
            <a:r>
              <a:rPr lang="en-US" sz="2400" b="1" dirty="0">
                <a:solidFill>
                  <a:schemeClr val="tx1"/>
                </a:solidFill>
              </a:rPr>
              <a:t>Investigator</a:t>
            </a:r>
            <a:endParaRPr lang="en-US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218DF1-3988-5395-AA22-E0C233F577FE}"/>
              </a:ext>
            </a:extLst>
          </p:cNvPr>
          <p:cNvSpPr txBox="1"/>
          <p:nvPr/>
        </p:nvSpPr>
        <p:spPr>
          <a:xfrm>
            <a:off x="5839979" y="1613005"/>
            <a:ext cx="45031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chemeClr val="tx1"/>
                </a:solidFill>
              </a:rPr>
              <a:t>2011 revised regulation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B5D3C5-215B-EA20-9783-7F08590B5937}"/>
              </a:ext>
            </a:extLst>
          </p:cNvPr>
          <p:cNvSpPr txBox="1"/>
          <p:nvPr/>
        </p:nvSpPr>
        <p:spPr>
          <a:xfrm>
            <a:off x="6078211" y="2136225"/>
            <a:ext cx="4264942" cy="35086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1" indent="-342900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</a:t>
            </a:r>
            <a:r>
              <a:rPr lang="en-US" sz="2400" dirty="0">
                <a:solidFill>
                  <a:schemeClr val="tx1"/>
                </a:solidFill>
              </a:rPr>
              <a:t>ignificant financial interests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Related to an investigator’s institutional responsibilities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The investigator’s </a:t>
            </a:r>
            <a:r>
              <a:rPr lang="en-US" sz="2400" b="1" dirty="0">
                <a:solidFill>
                  <a:schemeClr val="tx1"/>
                </a:solidFill>
              </a:rPr>
              <a:t>institution</a:t>
            </a:r>
            <a:r>
              <a:rPr lang="en-US" sz="2400" dirty="0">
                <a:solidFill>
                  <a:schemeClr val="tx1"/>
                </a:solidFill>
              </a:rPr>
              <a:t> determines whether the financial interest relates to federally-funded research and if it is a COI</a:t>
            </a:r>
          </a:p>
        </p:txBody>
      </p:sp>
    </p:spTree>
    <p:extLst>
      <p:ext uri="{BB962C8B-B14F-4D97-AF65-F5344CB8AC3E}">
        <p14:creationId xmlns:p14="http://schemas.microsoft.com/office/powerpoint/2010/main" val="899880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297" y="2303054"/>
            <a:ext cx="9689639" cy="3644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80"/>
              </a:lnSpc>
              <a:spcBef>
                <a:spcPts val="1200"/>
              </a:spcBef>
            </a:pPr>
            <a:r>
              <a:rPr lang="en-US" sz="2800" dirty="0"/>
              <a:t>Investigators are to required to disclose </a:t>
            </a:r>
            <a:r>
              <a:rPr lang="en-US" sz="2800" u="sng" dirty="0"/>
              <a:t>all</a:t>
            </a:r>
            <a:r>
              <a:rPr lang="en-US" sz="2800" dirty="0"/>
              <a:t> financial interests they have in organizations related to their institutional responsibilities:</a:t>
            </a:r>
          </a:p>
          <a:p>
            <a:pPr marL="342900" indent="-342900">
              <a:lnSpc>
                <a:spcPts val="308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For the investigator and family members</a:t>
            </a:r>
          </a:p>
          <a:p>
            <a:pPr marL="342900" indent="-342900">
              <a:lnSpc>
                <a:spcPts val="308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At least annually</a:t>
            </a:r>
          </a:p>
          <a:p>
            <a:pPr marL="342900" indent="-342900">
              <a:lnSpc>
                <a:spcPts val="308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When there is a significant change</a:t>
            </a:r>
          </a:p>
          <a:p>
            <a:pPr marL="342900" indent="-342900">
              <a:lnSpc>
                <a:spcPts val="308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For certain kinds of travel payment</a:t>
            </a:r>
          </a:p>
          <a:p>
            <a:pPr>
              <a:lnSpc>
                <a:spcPts val="3080"/>
              </a:lnSpc>
              <a:spcBef>
                <a:spcPts val="1200"/>
              </a:spcBef>
            </a:pPr>
            <a:r>
              <a:rPr lang="en-US" sz="28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297" y="1171552"/>
            <a:ext cx="9437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Geisinger</a:t>
            </a:r>
            <a:r>
              <a:rPr lang="en-US" sz="3600" b="1" dirty="0">
                <a:solidFill>
                  <a:srgbClr val="0070C0"/>
                </a:solidFill>
              </a:rPr>
              <a:t> policy regarding financial disclosures</a:t>
            </a:r>
          </a:p>
        </p:txBody>
      </p:sp>
    </p:spTree>
    <p:extLst>
      <p:ext uri="{BB962C8B-B14F-4D97-AF65-F5344CB8AC3E}">
        <p14:creationId xmlns:p14="http://schemas.microsoft.com/office/powerpoint/2010/main" val="1718790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85876" y="1263973"/>
            <a:ext cx="9614743" cy="742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A </a:t>
            </a:r>
            <a:r>
              <a:rPr lang="en-US" altLang="en-US" b="1" dirty="0">
                <a:solidFill>
                  <a:schemeClr val="tx1"/>
                </a:solidFill>
                <a:ea typeface="ＭＳ Ｐゴシック" charset="-128"/>
              </a:rPr>
              <a:t>Financial Interest </a:t>
            </a: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includes anything of monetary value, whether or not the value is readily ascertainable.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5876" y="552490"/>
            <a:ext cx="7113588" cy="444500"/>
          </a:xfrm>
        </p:spPr>
        <p:txBody>
          <a:bodyPr>
            <a:noAutofit/>
          </a:bodyPr>
          <a:lstStyle/>
          <a:p>
            <a:r>
              <a:rPr lang="en-US" altLang="en-US" sz="36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Financial interest definitions 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485877" y="2548314"/>
            <a:ext cx="9477092" cy="398439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1A5279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1A5279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1A5279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1A5279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rgbClr val="1A5279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Significant Financial Interest </a:t>
            </a:r>
            <a:r>
              <a:rPr lang="en-US" sz="2800" dirty="0">
                <a:solidFill>
                  <a:schemeClr val="tx1"/>
                </a:solidFill>
              </a:rPr>
              <a:t>is defined as one or more of the following for the investigator (and family members):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the aggregated value of remuneration and equity interest in the preceding twelve months exceeds $5,000;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equity interest regardless of amount in a non-publicly traded company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Intellectual property rights and interests (e.g., patents, copyrights) upon receipt of income related to such rights and interests </a:t>
            </a:r>
          </a:p>
        </p:txBody>
      </p:sp>
    </p:spTree>
    <p:extLst>
      <p:ext uri="{BB962C8B-B14F-4D97-AF65-F5344CB8AC3E}">
        <p14:creationId xmlns:p14="http://schemas.microsoft.com/office/powerpoint/2010/main" val="372918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1A9A47-1422-8041-ABE6-C75D381EA948}"/>
              </a:ext>
            </a:extLst>
          </p:cNvPr>
          <p:cNvSpPr txBox="1"/>
          <p:nvPr/>
        </p:nvSpPr>
        <p:spPr>
          <a:xfrm>
            <a:off x="2375578" y="1015674"/>
            <a:ext cx="597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Topics – Conflict of Interest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11168-A989-0442-9C49-B2FF8C492C33}"/>
              </a:ext>
            </a:extLst>
          </p:cNvPr>
          <p:cNvSpPr txBox="1"/>
          <p:nvPr/>
        </p:nvSpPr>
        <p:spPr>
          <a:xfrm>
            <a:off x="2375578" y="1948952"/>
            <a:ext cx="77147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Define conflict of interest in research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Describe policies and regulations related to COI in research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Review reporting and disclosure obligations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Explain how COI in research is managed</a:t>
            </a:r>
          </a:p>
        </p:txBody>
      </p:sp>
    </p:spTree>
    <p:extLst>
      <p:ext uri="{BB962C8B-B14F-4D97-AF65-F5344CB8AC3E}">
        <p14:creationId xmlns:p14="http://schemas.microsoft.com/office/powerpoint/2010/main" val="2144359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0770" y="696570"/>
            <a:ext cx="7248525" cy="658813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Financial interest definitions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0770" y="1620193"/>
            <a:ext cx="9347528" cy="4446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Financial Interest (with respect to these policies) </a:t>
            </a:r>
            <a:r>
              <a:rPr lang="en-US" altLang="en-US" b="1" u="sng" dirty="0">
                <a:solidFill>
                  <a:schemeClr val="tx1"/>
                </a:solidFill>
                <a:ea typeface="ＭＳ Ｐゴシック" charset="-128"/>
              </a:rPr>
              <a:t>does not </a:t>
            </a: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include the following:</a:t>
            </a:r>
          </a:p>
          <a:p>
            <a:pPr marL="285750" lvl="1">
              <a:spcBef>
                <a:spcPts val="1800"/>
              </a:spcBef>
              <a:buFont typeface="Arial" charset="0"/>
              <a:buChar char="•"/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Remuneration </a:t>
            </a:r>
            <a:r>
              <a:rPr lang="en-US" altLang="en-US" i="1" dirty="0">
                <a:solidFill>
                  <a:schemeClr val="tx1"/>
                </a:solidFill>
                <a:ea typeface="ＭＳ Ｐゴシック" charset="-128"/>
              </a:rPr>
              <a:t>paid by Geisinger </a:t>
            </a: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to investigators employed by Geisinger</a:t>
            </a:r>
          </a:p>
          <a:p>
            <a:pPr marL="285750" lvl="2" indent="-285750">
              <a:spcBef>
                <a:spcPts val="1800"/>
              </a:spcBef>
            </a:pPr>
            <a:r>
              <a:rPr lang="en-US" altLang="en-US" sz="2400" dirty="0">
                <a:solidFill>
                  <a:schemeClr val="tx1"/>
                </a:solidFill>
                <a:ea typeface="ＭＳ Ｐゴシック" charset="-128"/>
              </a:rPr>
              <a:t>Intellectual property rights </a:t>
            </a:r>
            <a:r>
              <a:rPr lang="en-US" altLang="en-US" sz="2400" i="1" dirty="0">
                <a:solidFill>
                  <a:schemeClr val="tx1"/>
                </a:solidFill>
                <a:ea typeface="ＭＳ Ｐゴシック" charset="-128"/>
              </a:rPr>
              <a:t>assigned to </a:t>
            </a:r>
            <a:r>
              <a:rPr lang="en-US" altLang="en-US" sz="2400" i="1" dirty="0" err="1">
                <a:solidFill>
                  <a:schemeClr val="tx1"/>
                </a:solidFill>
                <a:ea typeface="ＭＳ Ｐゴシック" charset="-128"/>
              </a:rPr>
              <a:t>Geisinger</a:t>
            </a:r>
            <a:r>
              <a:rPr lang="en-US" altLang="en-US" sz="2400" i="1" dirty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ea typeface="ＭＳ Ｐゴシック" charset="-128"/>
              </a:rPr>
              <a:t>and agreements to share in royalties related to such rights</a:t>
            </a:r>
          </a:p>
          <a:p>
            <a:pPr marL="285750" lvl="2" indent="-285750">
              <a:spcBef>
                <a:spcPts val="1800"/>
              </a:spcBef>
            </a:pPr>
            <a:r>
              <a:rPr lang="en-US" altLang="en-US" sz="2400" dirty="0">
                <a:solidFill>
                  <a:schemeClr val="tx1"/>
                </a:solidFill>
                <a:ea typeface="ＭＳ Ｐゴシック" charset="-128"/>
              </a:rPr>
              <a:t>Income from investment vehicles, such as mutual funds and retirement accounts, when the Investigator does not directly control the investment decisions made</a:t>
            </a:r>
          </a:p>
        </p:txBody>
      </p:sp>
    </p:spTree>
    <p:extLst>
      <p:ext uri="{BB962C8B-B14F-4D97-AF65-F5344CB8AC3E}">
        <p14:creationId xmlns:p14="http://schemas.microsoft.com/office/powerpoint/2010/main" val="1432816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02080" y="398207"/>
            <a:ext cx="7248525" cy="658813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Financial interest definitions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02080" y="1166202"/>
            <a:ext cx="9639546" cy="5293591"/>
          </a:xfrm>
        </p:spPr>
        <p:txBody>
          <a:bodyPr>
            <a:noAutofit/>
          </a:bodyPr>
          <a:lstStyle/>
          <a:p>
            <a:pPr marL="0" indent="0">
              <a:spcBef>
                <a:spcPts val="3400"/>
              </a:spcBef>
              <a:buNone/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Financial Interest (with respect to these policies) </a:t>
            </a:r>
            <a:r>
              <a:rPr lang="en-US" altLang="en-US" b="1" u="sng" dirty="0">
                <a:solidFill>
                  <a:schemeClr val="tx1"/>
                </a:solidFill>
                <a:ea typeface="ＭＳ Ｐゴシック" charset="-128"/>
              </a:rPr>
              <a:t>does not </a:t>
            </a: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include the following:</a:t>
            </a:r>
          </a:p>
          <a:p>
            <a:pPr marL="285750" lvl="2" indent="-285750">
              <a:spcBef>
                <a:spcPts val="1800"/>
              </a:spcBef>
            </a:pPr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Income from:</a:t>
            </a:r>
          </a:p>
          <a:p>
            <a:pPr marL="742950" lvl="3" indent="-28575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ea typeface="ＭＳ Ｐゴシック" charset="-128"/>
              </a:rPr>
              <a:t> </a:t>
            </a:r>
            <a:r>
              <a:rPr lang="en-US" altLang="en-US" sz="2400" dirty="0">
                <a:ea typeface="ＭＳ Ｐゴシック" charset="-128"/>
              </a:rPr>
              <a:t>s</a:t>
            </a:r>
            <a:r>
              <a:rPr lang="en-US" altLang="en-US" sz="2400" dirty="0">
                <a:solidFill>
                  <a:schemeClr val="tx1"/>
                </a:solidFill>
                <a:ea typeface="ＭＳ Ｐゴシック" charset="-128"/>
              </a:rPr>
              <a:t>eminars, lectures, or teaching engagements </a:t>
            </a:r>
          </a:p>
          <a:p>
            <a:pPr marL="742950" lvl="3" indent="-285750">
              <a:spcBef>
                <a:spcPts val="1200"/>
              </a:spcBef>
            </a:pPr>
            <a:r>
              <a:rPr lang="en-US" altLang="en-US" sz="2400" dirty="0">
                <a:ea typeface="ＭＳ Ｐゴシック" charset="-128"/>
              </a:rPr>
              <a:t>service on advisory committees or review panels</a:t>
            </a:r>
            <a:endParaRPr lang="en-US" altLang="en-US" sz="2400" dirty="0">
              <a:solidFill>
                <a:schemeClr val="tx1"/>
              </a:solidFill>
              <a:ea typeface="ＭＳ Ｐゴシック" charset="-128"/>
            </a:endParaRPr>
          </a:p>
          <a:p>
            <a:pPr marL="285750" lvl="2" indent="-285750">
              <a:spcBef>
                <a:spcPts val="3000"/>
              </a:spcBef>
            </a:pPr>
            <a:r>
              <a:rPr lang="en-US" altLang="en-US" sz="2800" dirty="0">
                <a:ea typeface="ＭＳ Ｐゴシック" charset="-128"/>
              </a:rPr>
              <a:t>If s</a:t>
            </a:r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ponsored by:</a:t>
            </a:r>
          </a:p>
          <a:p>
            <a:pPr marL="742950" lvl="3" indent="-28575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ea typeface="ＭＳ Ｐゴシック" charset="-128"/>
              </a:rPr>
              <a:t>government agency</a:t>
            </a:r>
            <a:endParaRPr lang="en-US" altLang="en-US" sz="2400" dirty="0">
              <a:ea typeface="ＭＳ Ｐゴシック" charset="-128"/>
            </a:endParaRPr>
          </a:p>
          <a:p>
            <a:pPr marL="742950" lvl="3" indent="-28575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ea typeface="ＭＳ Ｐゴシック" charset="-128"/>
              </a:rPr>
              <a:t>institution of higher education</a:t>
            </a:r>
            <a:endParaRPr lang="en-US" altLang="en-US" sz="2400" dirty="0">
              <a:ea typeface="ＭＳ Ｐゴシック" charset="-128"/>
            </a:endParaRPr>
          </a:p>
          <a:p>
            <a:pPr marL="742950" lvl="3" indent="-285750">
              <a:spcBef>
                <a:spcPts val="1200"/>
              </a:spcBef>
            </a:pPr>
            <a:r>
              <a:rPr lang="en-US" altLang="en-US" sz="2400" dirty="0">
                <a:solidFill>
                  <a:schemeClr val="tx1"/>
                </a:solidFill>
                <a:ea typeface="ＭＳ Ｐゴシック" charset="-128"/>
              </a:rPr>
              <a:t>academic teaching hospital</a:t>
            </a:r>
            <a:r>
              <a:rPr lang="en-US" altLang="en-US" sz="2400" dirty="0">
                <a:ea typeface="ＭＳ Ｐゴシック" charset="-128"/>
              </a:rPr>
              <a:t> or </a:t>
            </a:r>
            <a:r>
              <a:rPr lang="en-US" altLang="en-US" sz="2400" dirty="0">
                <a:solidFill>
                  <a:schemeClr val="tx1"/>
                </a:solidFill>
                <a:ea typeface="ＭＳ Ｐゴシック" charset="-128"/>
              </a:rPr>
              <a:t>medical center</a:t>
            </a:r>
          </a:p>
          <a:p>
            <a:pPr marL="742950" lvl="3" indent="-285750">
              <a:spcBef>
                <a:spcPts val="1200"/>
              </a:spcBef>
            </a:pPr>
            <a:r>
              <a:rPr lang="en-US" altLang="en-US" sz="2400" dirty="0">
                <a:ea typeface="ＭＳ Ｐゴシック" charset="-128"/>
              </a:rPr>
              <a:t>n</a:t>
            </a:r>
            <a:r>
              <a:rPr lang="en-US" altLang="en-US" sz="2400" dirty="0">
                <a:solidFill>
                  <a:schemeClr val="tx1"/>
                </a:solidFill>
                <a:ea typeface="ＭＳ Ｐゴシック" charset="-128"/>
              </a:rPr>
              <a:t>ot-for-profit research institute</a:t>
            </a:r>
          </a:p>
        </p:txBody>
      </p:sp>
    </p:spTree>
    <p:extLst>
      <p:ext uri="{BB962C8B-B14F-4D97-AF65-F5344CB8AC3E}">
        <p14:creationId xmlns:p14="http://schemas.microsoft.com/office/powerpoint/2010/main" val="4029819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4A725420-1E4C-5F43-AD5E-E8E9B8B9687D}" type="slidenum">
              <a:rPr lang="en-US" altLang="en-US">
                <a:solidFill>
                  <a:srgbClr val="7F7F7F"/>
                </a:solidFill>
              </a:rPr>
              <a:pPr>
                <a:defRPr/>
              </a:pPr>
              <a:t>22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580472" y="722585"/>
            <a:ext cx="4870450" cy="658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3600" b="1" dirty="0">
                <a:solidFill>
                  <a:srgbClr val="0070C0"/>
                </a:solidFill>
                <a:latin typeface="+mn-lt"/>
              </a:rPr>
              <a:t>Travel Disclosures</a:t>
            </a:r>
            <a:br>
              <a:rPr lang="en-US" altLang="en-US" sz="3600" b="1" dirty="0">
                <a:solidFill>
                  <a:srgbClr val="0070C0"/>
                </a:solidFill>
                <a:latin typeface="+mn-lt"/>
              </a:rPr>
            </a:br>
            <a:endParaRPr lang="en-US" altLang="en-US" sz="3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0472" y="1591599"/>
            <a:ext cx="903105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Travel expenses (including meals) paid for or reimbursed by an outside source must be disclosed:</a:t>
            </a:r>
          </a:p>
          <a:p>
            <a:pPr marL="914400" lvl="1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i="1" dirty="0"/>
              <a:t>Within 30 days</a:t>
            </a:r>
          </a:p>
          <a:p>
            <a:pPr marL="800100" lvl="1" indent="-342900">
              <a:spcBef>
                <a:spcPts val="1800"/>
              </a:spcBef>
              <a:buFont typeface="Arial" charset="0"/>
              <a:buChar char="•"/>
            </a:pPr>
            <a:r>
              <a:rPr lang="en-US" sz="2400" dirty="0"/>
              <a:t>For activities related to your professional responsibilities as a GHS employee</a:t>
            </a:r>
          </a:p>
          <a:p>
            <a:pPr marL="800100" lvl="1" indent="-342900">
              <a:spcBef>
                <a:spcPts val="1800"/>
              </a:spcBef>
              <a:buFont typeface="Arial" charset="0"/>
              <a:buChar char="•"/>
            </a:pPr>
            <a:r>
              <a:rPr lang="en-US" sz="2400" dirty="0"/>
              <a:t>Applies to family members</a:t>
            </a:r>
          </a:p>
          <a:p>
            <a:pPr marL="800100" lvl="1" indent="-342900">
              <a:spcBef>
                <a:spcPts val="1800"/>
              </a:spcBef>
              <a:buFont typeface="Arial" charset="0"/>
              <a:buChar char="•"/>
            </a:pPr>
            <a:r>
              <a:rPr lang="en-US" sz="2400" dirty="0"/>
              <a:t>Includes payments from some types of non-profit institutions</a:t>
            </a:r>
          </a:p>
          <a:p>
            <a:pPr marL="1257300" lvl="2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000" dirty="0"/>
              <a:t>Exclusions for payments from government or academic sources</a:t>
            </a:r>
          </a:p>
        </p:txBody>
      </p:sp>
    </p:spTree>
    <p:extLst>
      <p:ext uri="{BB962C8B-B14F-4D97-AF65-F5344CB8AC3E}">
        <p14:creationId xmlns:p14="http://schemas.microsoft.com/office/powerpoint/2010/main" val="4226645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6F5694-01BE-E540-858F-B06CC4269843}"/>
              </a:ext>
            </a:extLst>
          </p:cNvPr>
          <p:cNvSpPr txBox="1"/>
          <p:nvPr/>
        </p:nvSpPr>
        <p:spPr>
          <a:xfrm>
            <a:off x="1092531" y="608871"/>
            <a:ext cx="8096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Physician Payments Sunshine Act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DC2EEE-DB4C-9346-B380-1ACE151DA7AD}"/>
              </a:ext>
            </a:extLst>
          </p:cNvPr>
          <p:cNvSpPr/>
          <p:nvPr/>
        </p:nvSpPr>
        <p:spPr>
          <a:xfrm>
            <a:off x="1092532" y="1371182"/>
            <a:ext cx="999825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04042"/>
                </a:solidFill>
              </a:rPr>
              <a:t>Part of the Affordable Care Act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Designed to increase </a:t>
            </a:r>
            <a:r>
              <a:rPr lang="en-US" sz="2400" b="1" dirty="0"/>
              <a:t>transparency</a:t>
            </a:r>
            <a:r>
              <a:rPr lang="en-US" sz="2400" dirty="0"/>
              <a:t> around financial relationships between physicians, hospitals and manufacturers of drugs and medical devices</a:t>
            </a:r>
            <a:endParaRPr lang="en-US" sz="2400" dirty="0">
              <a:solidFill>
                <a:srgbClr val="404042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04042"/>
                </a:solidFill>
              </a:rPr>
              <a:t>Requires medical product manufacturers to </a:t>
            </a:r>
            <a:r>
              <a:rPr lang="en-US" sz="2400" b="1" dirty="0">
                <a:solidFill>
                  <a:srgbClr val="404042"/>
                </a:solidFill>
              </a:rPr>
              <a:t>disclose to CMS </a:t>
            </a:r>
            <a:r>
              <a:rPr lang="en-US" sz="2400" dirty="0">
                <a:solidFill>
                  <a:srgbClr val="404042"/>
                </a:solidFill>
              </a:rPr>
              <a:t>any payments or transfers of value made to physicians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data is published annually in a </a:t>
            </a:r>
            <a:r>
              <a:rPr lang="en-US" sz="2400" b="1" dirty="0"/>
              <a:t>publicly searchable database </a:t>
            </a:r>
            <a:r>
              <a:rPr lang="en-US" sz="2400" dirty="0"/>
              <a:t>– the Open Payments Program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Physicians can review and dispute errors before and after they are made public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Data in the Open Payments site is reviewed by Geisinger COI staff and compared to financial disclosure information</a:t>
            </a:r>
          </a:p>
        </p:txBody>
      </p:sp>
    </p:spTree>
    <p:extLst>
      <p:ext uri="{BB962C8B-B14F-4D97-AF65-F5344CB8AC3E}">
        <p14:creationId xmlns:p14="http://schemas.microsoft.com/office/powerpoint/2010/main" val="981081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659" y="1922237"/>
            <a:ext cx="8364302" cy="22510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Dr. Jones is leading a research project to investigate risk factors that are associated with complications of diabetes.  She just received a large grant from the NIH, which is used to pay half of her salary.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2658" y="4701754"/>
            <a:ext cx="78294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Is this a conflict of interest?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b="1" dirty="0"/>
              <a:t>Is it reportable under Geisinger’s COI policy?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2658" y="845975"/>
            <a:ext cx="374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456636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0142" y="1633343"/>
            <a:ext cx="8233809" cy="16970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Dr. Smith, a cardiologist, owns $20,000 worth of Pfizer stock.  He is an investigator on several clinical trials.  None of them are sponsored by or test Pfizer products.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0142" y="4537513"/>
            <a:ext cx="7907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Should Dr. Brown disclose this financial interest?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0142" y="3788224"/>
            <a:ext cx="790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Is this a conflict of interest?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0142" y="720130"/>
            <a:ext cx="2623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Case Study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08201B-9156-41C9-E031-172DA9BAAA23}"/>
              </a:ext>
            </a:extLst>
          </p:cNvPr>
          <p:cNvSpPr txBox="1"/>
          <p:nvPr/>
        </p:nvSpPr>
        <p:spPr>
          <a:xfrm>
            <a:off x="1750142" y="5224657"/>
            <a:ext cx="823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If it’s not a conflict of interest, what could cause it to become one?</a:t>
            </a:r>
          </a:p>
        </p:txBody>
      </p:sp>
    </p:spTree>
    <p:extLst>
      <p:ext uri="{BB962C8B-B14F-4D97-AF65-F5344CB8AC3E}">
        <p14:creationId xmlns:p14="http://schemas.microsoft.com/office/powerpoint/2010/main" val="2230154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155" y="1625798"/>
            <a:ext cx="906562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Your GHS paycheck if a part of your salary is paid from a federal grant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Royalties paid to you by Geisinger for income received on a patent for which you are the inventor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Stock you own in a pharmaceutical company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An honorarium paid to you for giving a lecture at the University of Pennsylvania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A stipend paid to you for service on an NIH study section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A fee paid to you by a drug company for giving a talk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Travel or meals paid for by a drug company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Travel or meals paid for by the American Heart Association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8241" y="322759"/>
            <a:ext cx="10310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Which of the following are reportable under Geisinger policies?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49555" y="1643198"/>
            <a:ext cx="427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154125" y="3002772"/>
            <a:ext cx="434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49555" y="2318470"/>
            <a:ext cx="427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54124" y="5447000"/>
            <a:ext cx="434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149554" y="3579568"/>
            <a:ext cx="427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58695" y="5970220"/>
            <a:ext cx="434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✓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49553" y="4367710"/>
            <a:ext cx="427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49553" y="4946339"/>
            <a:ext cx="434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250957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7324" y="1790935"/>
            <a:ext cx="86572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Calibri" charset="0"/>
                <a:cs typeface="Times New Roman" charset="0"/>
              </a:rPr>
              <a:t>The strategy to manage a conflict will depend on its </a:t>
            </a:r>
            <a:r>
              <a:rPr lang="en-US" sz="2400" u="sng" dirty="0">
                <a:solidFill>
                  <a:srgbClr val="000000"/>
                </a:solidFill>
                <a:ea typeface="Calibri" charset="0"/>
                <a:cs typeface="Times New Roman" charset="0"/>
              </a:rPr>
              <a:t>nature</a:t>
            </a:r>
            <a:r>
              <a:rPr lang="en-US" sz="2400" dirty="0">
                <a:solidFill>
                  <a:srgbClr val="000000"/>
                </a:solidFill>
                <a:ea typeface="Calibri" charset="0"/>
                <a:cs typeface="Times New Roman" charset="0"/>
              </a:rPr>
              <a:t> and its </a:t>
            </a:r>
            <a:r>
              <a:rPr lang="en-US" sz="2400" u="sng" dirty="0">
                <a:solidFill>
                  <a:srgbClr val="000000"/>
                </a:solidFill>
                <a:ea typeface="Calibri" charset="0"/>
                <a:cs typeface="Times New Roman" charset="0"/>
              </a:rPr>
              <a:t>potential impact</a:t>
            </a:r>
            <a:r>
              <a:rPr lang="en-US" sz="2400" u="sng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37324" y="3085618"/>
            <a:ext cx="8873773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Calibri" charset="0"/>
                <a:cs typeface="Times New Roman" charset="0"/>
              </a:rPr>
              <a:t>Some financial interests are difficult to quantify</a:t>
            </a:r>
          </a:p>
          <a:p>
            <a:pPr marL="8001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Calibri" charset="0"/>
                <a:cs typeface="Times New Roman" charset="0"/>
              </a:rPr>
              <a:t>e.g. equity interest in a start-up company could be worth millions or nothing</a:t>
            </a:r>
            <a:r>
              <a:rPr lang="en-US" sz="20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37324" y="4564071"/>
            <a:ext cx="91782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Calibri" charset="0"/>
              </a:rPr>
              <a:t>COIs relating to human subjects research may require management plans to prevent the research participants from being harmed or exploited.</a:t>
            </a:r>
            <a:endParaRPr lang="en-US" sz="2400" dirty="0">
              <a:ea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3594" y="606891"/>
            <a:ext cx="9962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Considerations for managing conflict when it exists</a:t>
            </a:r>
          </a:p>
        </p:txBody>
      </p:sp>
    </p:spTree>
    <p:extLst>
      <p:ext uri="{BB962C8B-B14F-4D97-AF65-F5344CB8AC3E}">
        <p14:creationId xmlns:p14="http://schemas.microsoft.com/office/powerpoint/2010/main" val="4177400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6295" y="1485578"/>
            <a:ext cx="90794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Financial disclosures are reviewed by members of the Geisinger </a:t>
            </a:r>
            <a:r>
              <a:rPr lang="en-US" sz="2400" b="1" dirty="0"/>
              <a:t>Research Compliance Office 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Cases of potential COI are evaluated by the </a:t>
            </a:r>
            <a:r>
              <a:rPr lang="en-US" sz="2400" b="1" dirty="0"/>
              <a:t>Research COI Committee</a:t>
            </a:r>
            <a:r>
              <a:rPr lang="en-US" sz="2400" b="1" baseline="30000" dirty="0"/>
              <a:t>1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If the COI Committee determines that a conflict exists a </a:t>
            </a:r>
            <a:r>
              <a:rPr lang="en-US" sz="2400" b="1" dirty="0"/>
              <a:t>Management Plan </a:t>
            </a:r>
            <a:r>
              <a:rPr lang="en-US" sz="2400" dirty="0"/>
              <a:t>is developed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The investigator must agree in writing to follow the plan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The RCO audits and the COI Committee enforces compliance with the Management Plan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4113" y="6140854"/>
            <a:ext cx="9079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aseline="30000" dirty="0"/>
              <a:t>1</a:t>
            </a:r>
            <a:r>
              <a:rPr lang="en-US" sz="2200" dirty="0"/>
              <a:t>Includes representatives from research, clinic, finance and legal departments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6295" y="539009"/>
            <a:ext cx="9351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Geisinger process for managing conflicts</a:t>
            </a:r>
          </a:p>
        </p:txBody>
      </p:sp>
    </p:spTree>
    <p:extLst>
      <p:ext uri="{BB962C8B-B14F-4D97-AF65-F5344CB8AC3E}">
        <p14:creationId xmlns:p14="http://schemas.microsoft.com/office/powerpoint/2010/main" val="2872585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877" y="1859339"/>
            <a:ext cx="960076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800" dirty="0"/>
              <a:t>Most commonly applied remedies:</a:t>
            </a:r>
          </a:p>
          <a:p>
            <a:pPr marL="342900" indent="-342900">
              <a:spcBef>
                <a:spcPts val="1800"/>
              </a:spcBef>
              <a:buFont typeface="Arial" charset="0"/>
              <a:buChar char="•"/>
            </a:pPr>
            <a:r>
              <a:rPr lang="en-US" sz="2400" dirty="0"/>
              <a:t>Disclose the conflict to co-investigators and collaborators, and in presentations and publications</a:t>
            </a:r>
            <a:r>
              <a:rPr lang="en-US" sz="2400" baseline="30000" dirty="0"/>
              <a:t>1</a:t>
            </a:r>
          </a:p>
          <a:p>
            <a:pPr marL="342900" indent="-342900">
              <a:spcBef>
                <a:spcPts val="1800"/>
              </a:spcBef>
              <a:buFont typeface="Arial" charset="0"/>
              <a:buChar char="•"/>
            </a:pPr>
            <a:r>
              <a:rPr lang="en-US" sz="2400" dirty="0"/>
              <a:t>For research involving human subjects</a:t>
            </a:r>
            <a:r>
              <a:rPr lang="en-US" sz="2400" baseline="30000" dirty="0"/>
              <a:t>2</a:t>
            </a:r>
            <a:r>
              <a:rPr lang="en-US" sz="2400" dirty="0"/>
              <a:t>, disclose the conflict to the research participants (e.g. in the informed consent document)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2877" y="975799"/>
            <a:ext cx="10189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Possible remedies to manage COI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DD1A79-CCE4-7467-80DE-106C744BB440}"/>
              </a:ext>
            </a:extLst>
          </p:cNvPr>
          <p:cNvSpPr txBox="1"/>
          <p:nvPr/>
        </p:nvSpPr>
        <p:spPr>
          <a:xfrm>
            <a:off x="1623200" y="5374369"/>
            <a:ext cx="918245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aseline="30000" dirty="0"/>
              <a:t>1</a:t>
            </a:r>
            <a:r>
              <a:rPr lang="en-US" dirty="0"/>
              <a:t>Most journals and research associations require financial interest disclosures from all authors or presenters</a:t>
            </a:r>
          </a:p>
          <a:p>
            <a:pPr>
              <a:spcBef>
                <a:spcPts val="600"/>
              </a:spcBef>
            </a:pPr>
            <a:r>
              <a:rPr lang="en-US" baseline="30000" dirty="0"/>
              <a:t>2</a:t>
            </a:r>
            <a:r>
              <a:rPr lang="en-US" dirty="0"/>
              <a:t>The Geisinger IRB requires disclosure of financial interests or an attestation that no conflict exists when a protocol or amendment is submitted for review</a:t>
            </a:r>
          </a:p>
        </p:txBody>
      </p:sp>
    </p:spTree>
    <p:extLst>
      <p:ext uri="{BB962C8B-B14F-4D97-AF65-F5344CB8AC3E}">
        <p14:creationId xmlns:p14="http://schemas.microsoft.com/office/powerpoint/2010/main" val="143798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1600" y="1565888"/>
            <a:ext cx="9568800" cy="3677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8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The National Academy of Sciences, National Academy of Engineering, Institute of Medicine, and the National Research Council define a 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conflict of interest</a:t>
            </a:r>
            <a:r>
              <a:rPr lang="en-US" sz="2400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 as: </a:t>
            </a:r>
          </a:p>
          <a:p>
            <a:pPr marL="45720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"any 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financial or other interest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 which conflicts with the service of the individual because it (1) 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could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 significantly impair the individual's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objectivity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 or (2) 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could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 create an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unfair competitive advantage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for any person or organization."</a:t>
            </a:r>
            <a:endParaRPr lang="en-US" sz="24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6239" y="5950159"/>
            <a:ext cx="6050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Adapted from CITI Programs, Conflict of Interest Module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600" y="685406"/>
            <a:ext cx="5034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What</a:t>
            </a:r>
            <a:r>
              <a:rPr lang="en-US" sz="3200" b="1" dirty="0">
                <a:solidFill>
                  <a:srgbClr val="0070C0"/>
                </a:solidFill>
              </a:rPr>
              <a:t> is Conflict of Interest?</a:t>
            </a:r>
          </a:p>
        </p:txBody>
      </p:sp>
    </p:spTree>
    <p:extLst>
      <p:ext uri="{BB962C8B-B14F-4D97-AF65-F5344CB8AC3E}">
        <p14:creationId xmlns:p14="http://schemas.microsoft.com/office/powerpoint/2010/main" val="305749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247" y="1640561"/>
            <a:ext cx="95072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Additional remedies that can be applied depending on the nature of the conflict: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Independent review of research data, analyses, publications, etc.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Conflicted investigator may not be the Principal Investigator of the project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Conflicted investigator may not participate in all, or a part of, the research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Investigator must relinquish their financial interest to remove the conflict of interest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7247" y="685409"/>
            <a:ext cx="7517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Possible remedies to manage COI</a:t>
            </a:r>
          </a:p>
        </p:txBody>
      </p:sp>
    </p:spTree>
    <p:extLst>
      <p:ext uri="{BB962C8B-B14F-4D97-AF65-F5344CB8AC3E}">
        <p14:creationId xmlns:p14="http://schemas.microsoft.com/office/powerpoint/2010/main" val="3455406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5147" y="1394088"/>
            <a:ext cx="194122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Investigator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6428" y="3047933"/>
            <a:ext cx="2698229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Research Compliance Office</a:t>
            </a:r>
          </a:p>
          <a:p>
            <a:pPr algn="ctr"/>
            <a:r>
              <a:rPr lang="en-US" sz="2400" dirty="0"/>
              <a:t>Staff review</a:t>
            </a:r>
          </a:p>
        </p:txBody>
      </p:sp>
      <p:cxnSp>
        <p:nvCxnSpPr>
          <p:cNvPr id="8" name="Straight Arrow Connector 7"/>
          <p:cNvCxnSpPr>
            <a:cxnSpLocks/>
            <a:stCxn id="4" idx="2"/>
          </p:cNvCxnSpPr>
          <p:nvPr/>
        </p:nvCxnSpPr>
        <p:spPr>
          <a:xfrm>
            <a:off x="4555761" y="1855753"/>
            <a:ext cx="0" cy="119218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67008" y="2173577"/>
            <a:ext cx="1466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Disclosure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6946" y="1789809"/>
            <a:ext cx="37017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/>
              <a:t>Annually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Updated as needed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Significant changes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Reimbursed travel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Attestation with every 	grant/IRB application</a:t>
            </a:r>
          </a:p>
        </p:txBody>
      </p:sp>
      <p:sp>
        <p:nvSpPr>
          <p:cNvPr id="11" name="Left Brace 10"/>
          <p:cNvSpPr/>
          <p:nvPr/>
        </p:nvSpPr>
        <p:spPr>
          <a:xfrm>
            <a:off x="6234657" y="1749342"/>
            <a:ext cx="262329" cy="2186931"/>
          </a:xfrm>
          <a:prstGeom prst="leftBrace">
            <a:avLst>
              <a:gd name="adj1" fmla="val 8333"/>
              <a:gd name="adj2" fmla="val 3608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BE56D8E-0F66-A242-B551-646669E0570C}"/>
              </a:ext>
            </a:extLst>
          </p:cNvPr>
          <p:cNvGrpSpPr/>
          <p:nvPr/>
        </p:nvGrpSpPr>
        <p:grpSpPr>
          <a:xfrm>
            <a:off x="3231789" y="4248262"/>
            <a:ext cx="3067858" cy="1794778"/>
            <a:chOff x="1682643" y="3982972"/>
            <a:chExt cx="3067858" cy="1794778"/>
          </a:xfrm>
        </p:grpSpPr>
        <p:sp>
          <p:nvSpPr>
            <p:cNvPr id="6" name="TextBox 5"/>
            <p:cNvSpPr txBox="1"/>
            <p:nvPr/>
          </p:nvSpPr>
          <p:spPr>
            <a:xfrm>
              <a:off x="1682643" y="4946753"/>
              <a:ext cx="2698229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Review </a:t>
              </a:r>
              <a:r>
                <a:rPr lang="en-US" sz="2400"/>
                <a:t>by Research COI Committee</a:t>
              </a:r>
            </a:p>
          </p:txBody>
        </p:sp>
        <p:cxnSp>
          <p:nvCxnSpPr>
            <p:cNvPr id="13" name="Straight Arrow Connector 12"/>
            <p:cNvCxnSpPr>
              <a:stCxn id="5" idx="2"/>
              <a:endCxn id="6" idx="0"/>
            </p:cNvCxnSpPr>
            <p:nvPr/>
          </p:nvCxnSpPr>
          <p:spPr>
            <a:xfrm>
              <a:off x="3026397" y="3982972"/>
              <a:ext cx="5361" cy="9637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043815" y="4157827"/>
              <a:ext cx="1706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Possible COI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DF5DBE6-9ED9-9E40-B29B-936C327B894C}"/>
              </a:ext>
            </a:extLst>
          </p:cNvPr>
          <p:cNvGrpSpPr/>
          <p:nvPr/>
        </p:nvGrpSpPr>
        <p:grpSpPr>
          <a:xfrm>
            <a:off x="5930999" y="4793675"/>
            <a:ext cx="4101096" cy="1233515"/>
            <a:chOff x="3986098" y="4728900"/>
            <a:chExt cx="4101096" cy="1233515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TextBox 14"/>
            <p:cNvSpPr txBox="1"/>
            <p:nvPr/>
          </p:nvSpPr>
          <p:spPr>
            <a:xfrm>
              <a:off x="6056027" y="5131418"/>
              <a:ext cx="2031167" cy="83099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/>
                <a:t>Management Plan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3986098" y="5403954"/>
              <a:ext cx="2069929" cy="329784"/>
            </a:xfrm>
            <a:prstGeom prst="rightArrow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8384" y="4728900"/>
              <a:ext cx="14840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Conflict identified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526465" y="417092"/>
            <a:ext cx="7139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Disclosure and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1452577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04187" y="1288166"/>
            <a:ext cx="9953898" cy="5014311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2400" b="1" dirty="0">
                <a:solidFill>
                  <a:schemeClr val="tx1"/>
                </a:solidFill>
              </a:rPr>
              <a:t>1995 regulation</a:t>
            </a:r>
            <a:endParaRPr lang="en-US" sz="24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Clr>
                <a:schemeClr val="tx1"/>
              </a:buClr>
              <a:buSzPct val="10000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No requirement for investigator training</a:t>
            </a:r>
          </a:p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2011 revised regulation</a:t>
            </a:r>
            <a:endParaRPr lang="en-US" dirty="0">
              <a:solidFill>
                <a:schemeClr val="tx1"/>
              </a:solidFill>
            </a:endParaRPr>
          </a:p>
          <a:p>
            <a:pPr marL="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Financial COI training required</a:t>
            </a:r>
          </a:p>
          <a:p>
            <a:pPr marL="342900" lvl="1" indent="-34290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prior to engaging in research related to any NIH-funded grant</a:t>
            </a:r>
          </a:p>
          <a:p>
            <a:pPr marL="342900" lvl="1" indent="-34290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at least every four years</a:t>
            </a:r>
          </a:p>
          <a:p>
            <a:pPr marL="342900" lvl="1" indent="-34290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immediately under the following circumstances:</a:t>
            </a:r>
          </a:p>
          <a:p>
            <a:pPr marL="800100" lvl="3" indent="-34290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>
                <a:solidFill>
                  <a:schemeClr val="tx1"/>
                </a:solidFill>
              </a:rPr>
              <a:t>Changes to Institutional COI policies </a:t>
            </a:r>
          </a:p>
          <a:p>
            <a:pPr marL="800100" lvl="3" indent="-34290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>
                <a:solidFill>
                  <a:schemeClr val="tx1"/>
                </a:solidFill>
              </a:rPr>
              <a:t>An investigator new to an institution </a:t>
            </a:r>
          </a:p>
          <a:p>
            <a:pPr marL="800100" lvl="3" indent="-34290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>
                <a:solidFill>
                  <a:schemeClr val="tx1"/>
                </a:solidFill>
              </a:rPr>
              <a:t>Noncompliance with institution’s policy or management plan.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4187" y="460658"/>
            <a:ext cx="4362450" cy="508000"/>
          </a:xfrm>
        </p:spPr>
        <p:txBody>
          <a:bodyPr>
            <a:noAutofit/>
          </a:bodyPr>
          <a:lstStyle/>
          <a:p>
            <a:r>
              <a:rPr lang="en-US" altLang="en-US" sz="36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Investigator Training</a:t>
            </a:r>
            <a:endParaRPr lang="en-US" altLang="en-US" sz="3600" b="1" i="1" dirty="0">
              <a:solidFill>
                <a:srgbClr val="0070C0"/>
              </a:solidFill>
              <a:latin typeface="+mn-lt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81950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97022" y="1063526"/>
            <a:ext cx="7427913" cy="573088"/>
          </a:xfrm>
        </p:spPr>
        <p:txBody>
          <a:bodyPr>
            <a:noAutofit/>
          </a:bodyPr>
          <a:lstStyle/>
          <a:p>
            <a:pPr marL="109537" indent="0">
              <a:lnSpc>
                <a:spcPct val="90000"/>
              </a:lnSpc>
              <a:buNone/>
              <a:defRPr/>
            </a:pPr>
            <a:r>
              <a:rPr lang="en-US" sz="3600" b="1" dirty="0">
                <a:solidFill>
                  <a:srgbClr val="0070C0"/>
                </a:solidFill>
                <a:ea typeface="ＭＳ Ｐゴシック" pitchFamily="1" charset="-128"/>
              </a:rPr>
              <a:t>Geisinger’s COI training program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73660" y="1963707"/>
            <a:ext cx="9179869" cy="416873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rgbClr val="1A5279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1A5279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1A5279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1A5279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rgbClr val="1A5279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72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CITI Training </a:t>
            </a:r>
          </a:p>
          <a:p>
            <a:pPr lvl="1">
              <a:spcBef>
                <a:spcPts val="1272"/>
              </a:spcBef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tx1"/>
                </a:solidFill>
              </a:rPr>
              <a:t>Conflict of Interest in Research </a:t>
            </a:r>
            <a:r>
              <a:rPr lang="en-US" sz="2400" dirty="0">
                <a:solidFill>
                  <a:schemeClr val="tx1"/>
                </a:solidFill>
              </a:rPr>
              <a:t>included in CITI Human Subjects Research Protection training courses (required for all researchers)</a:t>
            </a:r>
          </a:p>
          <a:p>
            <a:pPr>
              <a:spcBef>
                <a:spcPts val="2472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Web-based NIH COI Tutorial (optional)</a:t>
            </a:r>
          </a:p>
          <a:p>
            <a:pPr>
              <a:spcBef>
                <a:spcPts val="2472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Didactic lectures (required for some; optional but recommended for others)</a:t>
            </a:r>
          </a:p>
        </p:txBody>
      </p:sp>
    </p:spTree>
    <p:extLst>
      <p:ext uri="{BB962C8B-B14F-4D97-AF65-F5344CB8AC3E}">
        <p14:creationId xmlns:p14="http://schemas.microsoft.com/office/powerpoint/2010/main" val="31494166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9800" y="1777694"/>
            <a:ext cx="55313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Christine </a:t>
            </a:r>
            <a:r>
              <a:rPr lang="en-US" sz="2800" dirty="0" err="1"/>
              <a:t>Gleave</a:t>
            </a:r>
            <a:endParaRPr lang="en-US" sz="2800" dirty="0"/>
          </a:p>
          <a:p>
            <a:r>
              <a:rPr lang="en-US" sz="2800" dirty="0">
                <a:hlinkClick r:id="rId2"/>
              </a:rPr>
              <a:t>cmgleave1@geisinger.edu</a:t>
            </a:r>
            <a:endParaRPr lang="en-US" sz="2800" dirty="0"/>
          </a:p>
          <a:p>
            <a:r>
              <a:rPr lang="en-US" sz="2800" dirty="0"/>
              <a:t>Office of Research Compliance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9800" y="809606"/>
            <a:ext cx="6700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Contact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49800" y="3484446"/>
            <a:ext cx="688797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David J. Carey</a:t>
            </a:r>
          </a:p>
          <a:p>
            <a:r>
              <a:rPr lang="en-US" sz="2800" dirty="0">
                <a:hlinkClick r:id="rId3"/>
              </a:rPr>
              <a:t>djcarey@geisinger.edu</a:t>
            </a:r>
            <a:endParaRPr lang="en-US" sz="2800" dirty="0"/>
          </a:p>
          <a:p>
            <a:r>
              <a:rPr lang="en-US" sz="2800" dirty="0"/>
              <a:t>Chair, Research Conflict of Interest Committee</a:t>
            </a:r>
          </a:p>
          <a:p>
            <a:r>
              <a:rPr lang="en-US" sz="2800" dirty="0"/>
              <a:t>Research Integrity Officer</a:t>
            </a:r>
          </a:p>
        </p:txBody>
      </p:sp>
    </p:spTree>
    <p:extLst>
      <p:ext uri="{BB962C8B-B14F-4D97-AF65-F5344CB8AC3E}">
        <p14:creationId xmlns:p14="http://schemas.microsoft.com/office/powerpoint/2010/main" val="1581116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7601" y="1906985"/>
            <a:ext cx="9475200" cy="3361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The </a:t>
            </a:r>
            <a:r>
              <a:rPr lang="en-US" sz="2400" b="1" u="sng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possibility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 that one's actions </a:t>
            </a:r>
            <a:r>
              <a:rPr lang="en-US" sz="2400" b="1" u="sng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could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 be biased is enough to generate a COI.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000000"/>
              </a:solidFill>
              <a:latin typeface="Helvetica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A COI exists if an outside observer </a:t>
            </a:r>
            <a:r>
              <a:rPr lang="en-US" sz="2400" b="1" u="sng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might possibly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 think that a person's judgment or objectivity </a:t>
            </a:r>
            <a:r>
              <a:rPr lang="en-US" sz="2400" b="1" u="sng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could 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rPr>
              <a:t>be biased by the situation.</a:t>
            </a:r>
            <a:endParaRPr lang="en-US" sz="2400" b="1" dirty="0"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7601" y="724968"/>
            <a:ext cx="506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Perception is Key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7713" y="6251252"/>
            <a:ext cx="6050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Adapted from CITI Programs, Conflict of Interest Module</a:t>
            </a:r>
          </a:p>
        </p:txBody>
      </p:sp>
    </p:spTree>
    <p:extLst>
      <p:ext uri="{BB962C8B-B14F-4D97-AF65-F5344CB8AC3E}">
        <p14:creationId xmlns:p14="http://schemas.microsoft.com/office/powerpoint/2010/main" val="352100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5406" y="2041034"/>
            <a:ext cx="8801187" cy="3361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Helvetica" charset="0"/>
                <a:ea typeface="Times New Roman" charset="0"/>
                <a:cs typeface="Times New Roman" charset="0"/>
              </a:rPr>
              <a:t>Bias can be introduced either consciously or unconsciously. 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Helvetica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Helvetica" charset="0"/>
                <a:ea typeface="Times New Roman" charset="0"/>
                <a:cs typeface="Times New Roman" charset="0"/>
              </a:rPr>
              <a:t>Even if researchers have good intentions, they can still be biased by a financial or personal interest and not be aware of it</a:t>
            </a:r>
            <a:r>
              <a:rPr lang="en-US" sz="2400" b="1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5406" y="912796"/>
            <a:ext cx="727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Does </a:t>
            </a:r>
            <a:r>
              <a:rPr lang="en-US" sz="3600" b="1" u="sng" dirty="0">
                <a:solidFill>
                  <a:srgbClr val="0070C0"/>
                </a:solidFill>
              </a:rPr>
              <a:t>NOT</a:t>
            </a:r>
            <a:r>
              <a:rPr lang="en-US" sz="3600" b="1" dirty="0">
                <a:solidFill>
                  <a:srgbClr val="0070C0"/>
                </a:solidFill>
              </a:rPr>
              <a:t> Require Intentional Abuse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96410" y="6208052"/>
            <a:ext cx="5311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Adapted from CITI Programs, Conflict of Interest Module</a:t>
            </a:r>
          </a:p>
        </p:txBody>
      </p:sp>
    </p:spTree>
    <p:extLst>
      <p:ext uri="{BB962C8B-B14F-4D97-AF65-F5344CB8AC3E}">
        <p14:creationId xmlns:p14="http://schemas.microsoft.com/office/powerpoint/2010/main" val="166832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042CE-B35B-B240-B49C-BBD0318C12F6}"/>
              </a:ext>
            </a:extLst>
          </p:cNvPr>
          <p:cNvSpPr/>
          <p:nvPr/>
        </p:nvSpPr>
        <p:spPr>
          <a:xfrm>
            <a:off x="1638815" y="2046602"/>
            <a:ext cx="887391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Guardian TextSans Web"/>
              </a:rPr>
              <a:t>In a survey of 2,938 randomly selected primary care and specialty physicians,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33333"/>
                </a:solidFill>
                <a:latin typeface="Guardian TextSans Web"/>
              </a:rPr>
              <a:t>84% reported some type of relationship with industry during the previous year</a:t>
            </a:r>
            <a:r>
              <a:rPr lang="en-US" sz="2400" dirty="0">
                <a:solidFill>
                  <a:srgbClr val="333333"/>
                </a:solidFill>
                <a:latin typeface="Guardian TextSans Web"/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412BD3-9A68-C64E-94D5-DD3D1236FD8A}"/>
              </a:ext>
            </a:extLst>
          </p:cNvPr>
          <p:cNvSpPr txBox="1"/>
          <p:nvPr/>
        </p:nvSpPr>
        <p:spPr>
          <a:xfrm>
            <a:off x="1638815" y="900102"/>
            <a:ext cx="7636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Physician-Industry Relationships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BB3810-ED15-364F-BE1C-D980E55863EF}"/>
              </a:ext>
            </a:extLst>
          </p:cNvPr>
          <p:cNvSpPr txBox="1"/>
          <p:nvPr/>
        </p:nvSpPr>
        <p:spPr>
          <a:xfrm>
            <a:off x="4049869" y="5492465"/>
            <a:ext cx="7614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Physician Professionalism and Changes in Physician-Industry Relationships From 2004 to 2009</a:t>
            </a:r>
            <a:r>
              <a:rPr lang="en-US" dirty="0"/>
              <a:t>, Campbell et al., JAMA Int. Med. 170, 2010</a:t>
            </a:r>
          </a:p>
        </p:txBody>
      </p:sp>
    </p:spTree>
    <p:extLst>
      <p:ext uri="{BB962C8B-B14F-4D97-AF65-F5344CB8AC3E}">
        <p14:creationId xmlns:p14="http://schemas.microsoft.com/office/powerpoint/2010/main" val="72602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0264" y="2217090"/>
            <a:ext cx="7431472" cy="1843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</a:rPr>
              <a:t>Should the goal be to completely avoid all possible conflicts?</a:t>
            </a:r>
          </a:p>
        </p:txBody>
      </p:sp>
    </p:spTree>
    <p:extLst>
      <p:ext uri="{BB962C8B-B14F-4D97-AF65-F5344CB8AC3E}">
        <p14:creationId xmlns:p14="http://schemas.microsoft.com/office/powerpoint/2010/main" val="156063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3791" y="1643630"/>
            <a:ext cx="10065887" cy="4383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60"/>
              </a:lnSpc>
            </a:pPr>
            <a:r>
              <a:rPr lang="en-US" dirty="0">
                <a:latin typeface="Cambria" charset="0"/>
              </a:rPr>
              <a:t>[Our] ”faculty engage in extramural interactions with industry and other external constituencies. Consultancies, advisory engagements, service on for-profit and not-for-profit boards, translational ventures, and numerous other outside activities </a:t>
            </a:r>
            <a:r>
              <a:rPr lang="en-US" b="1" dirty="0">
                <a:latin typeface="Cambria" charset="0"/>
              </a:rPr>
              <a:t>provide opportunities for faculty to direct their expertise and learning to socially useful applications</a:t>
            </a:r>
            <a:r>
              <a:rPr lang="en-US" dirty="0">
                <a:latin typeface="Cambria" charset="0"/>
              </a:rPr>
              <a:t>. </a:t>
            </a:r>
          </a:p>
          <a:p>
            <a:pPr>
              <a:lnSpc>
                <a:spcPts val="2360"/>
              </a:lnSpc>
            </a:pPr>
            <a:endParaRPr lang="en-US" sz="2000" dirty="0"/>
          </a:p>
          <a:p>
            <a:pPr>
              <a:lnSpc>
                <a:spcPts val="2360"/>
              </a:lnSpc>
            </a:pPr>
            <a:r>
              <a:rPr lang="en-US" dirty="0">
                <a:latin typeface="Cambria" charset="0"/>
              </a:rPr>
              <a:t>Faculty members’ </a:t>
            </a:r>
            <a:r>
              <a:rPr lang="en-US" b="1" dirty="0">
                <a:latin typeface="Cambria" charset="0"/>
              </a:rPr>
              <a:t>collaboration with outside organizations and communities furthers Harvard’s mission of societal service </a:t>
            </a:r>
            <a:r>
              <a:rPr lang="en-US" dirty="0">
                <a:latin typeface="Cambria" charset="0"/>
              </a:rPr>
              <a:t>and also benefits the University. Such interactions promote intellectual exchange, enhance professional development, spawn further discovery, and augment and renew the vitality of the University. Accordingly, </a:t>
            </a:r>
            <a:r>
              <a:rPr lang="en-US" b="1" dirty="0">
                <a:latin typeface="Cambria" charset="0"/>
              </a:rPr>
              <a:t>Harvard encourages its faculty to engage with the world through outside pursuits. </a:t>
            </a:r>
          </a:p>
          <a:p>
            <a:pPr>
              <a:lnSpc>
                <a:spcPts val="2360"/>
              </a:lnSpc>
            </a:pPr>
            <a:endParaRPr lang="en-US" dirty="0">
              <a:latin typeface="Cambria" charset="0"/>
            </a:endParaRPr>
          </a:p>
          <a:p>
            <a:pPr>
              <a:lnSpc>
                <a:spcPts val="2360"/>
              </a:lnSpc>
            </a:pPr>
            <a:r>
              <a:rPr lang="en-US" dirty="0">
                <a:latin typeface="Cambria" charset="0"/>
              </a:rPr>
              <a:t>At the same time, the University is cognizant that an individual’s relationships with outside enterprises </a:t>
            </a:r>
            <a:r>
              <a:rPr lang="en-US" b="1" dirty="0">
                <a:latin typeface="Cambria" charset="0"/>
              </a:rPr>
              <a:t>can engender opportunities for personal gain or financial advantage that may be at odds with the primary obligations the individual assumes as a member of the Harvard faculty”.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13791" y="408601"/>
            <a:ext cx="97852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</a:rPr>
              <a:t>Harvard University policy on individual financial conflicts of interest</a:t>
            </a:r>
            <a:endParaRPr lang="en-US" sz="32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2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0061" y="1805768"/>
            <a:ext cx="6961596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70C0"/>
                </a:solidFill>
              </a:rPr>
              <a:t>Complete avoidance of conflict is not possible, and might not be desirable.</a:t>
            </a:r>
          </a:p>
        </p:txBody>
      </p:sp>
    </p:spTree>
    <p:extLst>
      <p:ext uri="{BB962C8B-B14F-4D97-AF65-F5344CB8AC3E}">
        <p14:creationId xmlns:p14="http://schemas.microsoft.com/office/powerpoint/2010/main" val="2220822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2026</Words>
  <Application>Microsoft Office PowerPoint</Application>
  <PresentationFormat>Widescreen</PresentationFormat>
  <Paragraphs>212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Cambria</vt:lpstr>
      <vt:lpstr>Guardian TextSans Web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Institutional responsibilities under the regulations</vt:lpstr>
      <vt:lpstr>PowerPoint Presentation</vt:lpstr>
      <vt:lpstr>PowerPoint Presentation</vt:lpstr>
      <vt:lpstr>Federal Regulations for Investigator Disclosure</vt:lpstr>
      <vt:lpstr>PowerPoint Presentation</vt:lpstr>
      <vt:lpstr>Financial interest definitions </vt:lpstr>
      <vt:lpstr>Financial interest definitions </vt:lpstr>
      <vt:lpstr>Financial interest definitions </vt:lpstr>
      <vt:lpstr>Travel Disclosures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Investigator Training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Carey, David J.</dc:creator>
  <cp:lastModifiedBy>Gleave, Christine M.</cp:lastModifiedBy>
  <cp:revision>56</cp:revision>
  <dcterms:created xsi:type="dcterms:W3CDTF">2019-09-10T15:01:16Z</dcterms:created>
  <dcterms:modified xsi:type="dcterms:W3CDTF">2023-07-28T14:27:57Z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508572-7b39-4e55-b2d8-8f249b1b5ce7_Enabled">
    <vt:lpwstr>true</vt:lpwstr>
  </property>
  <property fmtid="{D5CDD505-2E9C-101B-9397-08002B2CF9AE}" pid="3" name="MSIP_Label_29508572-7b39-4e55-b2d8-8f249b1b5ce7_SetDate">
    <vt:lpwstr>2023-07-28T14:27:54Z</vt:lpwstr>
  </property>
  <property fmtid="{D5CDD505-2E9C-101B-9397-08002B2CF9AE}" pid="4" name="MSIP_Label_29508572-7b39-4e55-b2d8-8f249b1b5ce7_Method">
    <vt:lpwstr>Standard</vt:lpwstr>
  </property>
  <property fmtid="{D5CDD505-2E9C-101B-9397-08002B2CF9AE}" pid="5" name="MSIP_Label_29508572-7b39-4e55-b2d8-8f249b1b5ce7_Name">
    <vt:lpwstr>Geisinger - Internal</vt:lpwstr>
  </property>
  <property fmtid="{D5CDD505-2E9C-101B-9397-08002B2CF9AE}" pid="6" name="MSIP_Label_29508572-7b39-4e55-b2d8-8f249b1b5ce7_SiteId">
    <vt:lpwstr>37d46c56-7c66-4402-a160-55c2313b910d</vt:lpwstr>
  </property>
  <property fmtid="{D5CDD505-2E9C-101B-9397-08002B2CF9AE}" pid="7" name="MSIP_Label_29508572-7b39-4e55-b2d8-8f249b1b5ce7_ActionId">
    <vt:lpwstr>517d6e91-dfff-47fe-b368-4faf3404db83</vt:lpwstr>
  </property>
  <property fmtid="{D5CDD505-2E9C-101B-9397-08002B2CF9AE}" pid="8" name="MSIP_Label_29508572-7b39-4e55-b2d8-8f249b1b5ce7_ContentBits">
    <vt:lpwstr>0</vt:lpwstr>
  </property>
</Properties>
</file>